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8" r:id="rId8"/>
    <p:sldId id="261" r:id="rId9"/>
    <p:sldId id="264" r:id="rId10"/>
    <p:sldId id="263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8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13FC8-AD78-B8A1-768B-038FF23BE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1EAA84-C22A-EEFC-062D-D24F80DE6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63E212-ADB5-1093-8867-562E75EC2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E02FF-C89E-A130-D0C5-E1D3FF7B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C2873-7062-00AD-CBD5-E72A8D1F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33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53EC6-3F3D-EC07-5785-B37A40AC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55CED0-E212-D099-50CE-75285DA0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2E52B7-7B77-6DE6-7E3F-3EACA970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4D418B-AC3C-D2AB-6913-3B517C3C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BC0382-A52D-30CA-654D-C392BC28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92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0AAE72-BEA3-6D43-FC48-8517427DE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3E8127-B5BB-4073-A829-FB9BAC6C9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DFBA3-98ED-AD13-77A1-9CECC64C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2F94E6-9AC9-C30C-4F63-44DC12C7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911F03-CC67-2FE3-58D3-30F497621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34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B06BC-D184-2F28-91B4-D728F2B5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E1E58C-6366-0F0C-E9BB-2B279A5E0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1FDBE-1B75-8C87-748A-26463C48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F9EAD7-3642-0BC2-EA8B-F4689484D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B300D0-42EA-7F16-3CBC-0E6A553B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7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10332-B279-A753-422C-B70D0F5A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CFD18-F539-0CC9-3482-A491DF651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30B92-9CB1-8A88-E921-40603B89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A8560-9EA6-B534-10F2-808C4DF0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849530-C1D7-093A-0AC4-6EC418FA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2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88ACC-BBF3-13A7-F523-898FFEC0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B3A13-BE01-9C66-213F-00C4D8296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F1112C-6F98-061A-D5E0-3D16E0478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E5A455-6AF1-BE9C-B3D4-4E1F9D99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3E4A07-5AD5-FB30-BF88-EC83FC1E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BD42C0-23D5-755A-E8F9-806D7D60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4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6B028-3F5A-F668-1D13-53345930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5A3AE4-0A5B-6199-E136-3BE6FDD88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750BD1-F60E-499A-9C58-E799BC18B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945CA5-7583-EC6F-C7D5-C418E9D42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BD0EE3-E9BA-5E49-B24A-F1186FD44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03B6FB-A8ED-8B74-7B80-8C17D85A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7A6829-8466-D43E-BADE-37053D9A2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A6BCD8-9CEF-1BF0-577F-D9DE5CF5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402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D3E95-F4C8-AD98-C206-562427B3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AE0329-71D9-FFB9-6B03-176935D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62A569-519F-9A66-1C46-06EA17E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EEF3C7-C68D-E906-C527-9410402E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91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222142-9211-77B2-3897-ACF351D0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02FD8F-131D-C0A1-0E0E-0D2F699C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CCA5AA-C098-2576-488A-D81EC3E9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05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B702F-7563-A893-6C8D-4499BD38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817D32-A521-8CD3-F04E-17F583B02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6B1639-8C64-CF9A-182A-E728FFF3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FCFC44-51F7-EECF-F5FC-DB5FA90F3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964569-18E6-A3E1-8850-867A08767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A3C479-F336-1A8D-01D7-EB8082B7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53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C6AE0-1FC6-715A-ACB7-C80BCDF2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C235AF-31F6-5725-573D-1247188E1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C3E37C-77DE-A9AC-B831-4287417BF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A0A21D-1476-771B-38D7-EE6D53B4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5922BA-B1DC-E5A9-F501-BBF042AE9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1AEE72-5090-5477-B984-10BEFD7D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7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76CB87-F3BF-4FB8-862E-77B71886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6F7420-7CEE-F4A5-3E4A-E098F6A68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6EC6BF-B95C-1B76-FBF5-33EB40DDA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7B75D-9764-487D-B288-EAADE1AEE61A}" type="datetimeFigureOut">
              <a:rPr lang="zh-CN" altLang="en-US" smtClean="0"/>
              <a:t>2024/5/14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02FBF-0DE2-B3AC-6EF9-884E8342C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4CD88-BAB3-FFA5-981C-BAB911561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EA03-6651-4E2A-93FA-81A3237DDB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blog.csdn.net/HandsomeHong/article/details/113869111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移动小车演示视频">
            <a:hlinkClick r:id="" action="ppaction://media"/>
            <a:extLst>
              <a:ext uri="{FF2B5EF4-FFF2-40B4-BE49-F238E27FC236}">
                <a16:creationId xmlns:a16="http://schemas.microsoft.com/office/drawing/2014/main" id="{D3B0A3FE-D333-1B23-653B-1D691100F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2900" y="0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9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303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CF3304-C48C-8A9B-8160-21B7F151305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8687" y="2307859"/>
            <a:ext cx="1451108" cy="11333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D2FF89D-86E0-38A2-6355-193368FE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9FA"/>
              </a:clrFrom>
              <a:clrTo>
                <a:srgbClr val="FAF9FA">
                  <a:alpha val="0"/>
                </a:srgbClr>
              </a:clrTo>
            </a:clrChange>
          </a:blip>
          <a:srcRect r="3966"/>
          <a:stretch/>
        </p:blipFill>
        <p:spPr>
          <a:xfrm>
            <a:off x="563956" y="3478910"/>
            <a:ext cx="4305014" cy="32919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6DDF488-44B9-F267-5121-C2B6C5DD9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339" y="1857706"/>
            <a:ext cx="1344923" cy="11333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33A70D-A605-2178-3AAC-476F854B0CB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7871" y="3612911"/>
            <a:ext cx="2877480" cy="260980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4BE9DB3-CC99-3051-19B1-2FCEB8B8419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08684" y="3422039"/>
            <a:ext cx="1508120" cy="1339449"/>
          </a:xfrm>
          <a:prstGeom prst="rect">
            <a:avLst/>
          </a:prstGeom>
        </p:spPr>
      </p:pic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DB4AF001-F155-5505-6095-444970756F4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99347" y="4474533"/>
            <a:ext cx="1138524" cy="443282"/>
          </a:xfrm>
          <a:prstGeom prst="bentConnector3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A0735857-B026-FC35-0B33-8F2F1D7C331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561495" y="4091764"/>
            <a:ext cx="847189" cy="826051"/>
          </a:xfrm>
          <a:prstGeom prst="bentConnector3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634F4EB7-A601-5AD8-FECE-85435DC5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8582" y="5185947"/>
            <a:ext cx="1508120" cy="1339449"/>
          </a:xfrm>
          <a:prstGeom prst="rect">
            <a:avLst/>
          </a:prstGeom>
        </p:spPr>
      </p:pic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D0CC19C9-1524-D4D6-D4EE-682F68BFE836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8774553" y="5151643"/>
            <a:ext cx="924108" cy="483950"/>
          </a:xfrm>
          <a:prstGeom prst="bentConnector2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D43C7758-F3CE-4F8D-AB02-0C2F327C4F04}"/>
              </a:ext>
            </a:extLst>
          </p:cNvPr>
          <p:cNvSpPr txBox="1"/>
          <p:nvPr/>
        </p:nvSpPr>
        <p:spPr>
          <a:xfrm>
            <a:off x="4967803" y="4091855"/>
            <a:ext cx="1109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串口通讯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（用于接收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ROS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传来的指令）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4F5E869-52F7-1C6A-7942-B7D18E1D3AD7}"/>
              </a:ext>
            </a:extLst>
          </p:cNvPr>
          <p:cNvSpPr txBox="1"/>
          <p:nvPr/>
        </p:nvSpPr>
        <p:spPr>
          <a:xfrm>
            <a:off x="8085851" y="3722431"/>
            <a:ext cx="1299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PWM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驱动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35202F36-F568-4ED3-E627-8A5F90C4A40F}"/>
              </a:ext>
            </a:extLst>
          </p:cNvPr>
          <p:cNvCxnSpPr>
            <a:cxnSpLocks/>
            <a:stCxn id="4" idx="3"/>
            <a:endCxn id="18" idx="2"/>
          </p:cNvCxnSpPr>
          <p:nvPr/>
        </p:nvCxnSpPr>
        <p:spPr>
          <a:xfrm>
            <a:off x="3469795" y="2874540"/>
            <a:ext cx="3169006" cy="116528"/>
          </a:xfrm>
          <a:prstGeom prst="bentConnector4">
            <a:avLst>
              <a:gd name="adj1" fmla="val 39390"/>
              <a:gd name="adj2" fmla="val 296176"/>
            </a:avLst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A67EB21-CF29-15A3-9CA2-CC9883ECDA27}"/>
              </a:ext>
            </a:extLst>
          </p:cNvPr>
          <p:cNvSpPr txBox="1"/>
          <p:nvPr/>
        </p:nvSpPr>
        <p:spPr>
          <a:xfrm>
            <a:off x="3400157" y="1857706"/>
            <a:ext cx="1457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SPI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通讯（接收手柄信号）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6A41622-D7B3-314E-27CB-61A8828E4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808799" y="539881"/>
            <a:ext cx="1160985" cy="1515585"/>
          </a:xfrm>
          <a:prstGeom prst="rect">
            <a:avLst/>
          </a:prstGeom>
        </p:spPr>
      </p:pic>
      <p:pic>
        <p:nvPicPr>
          <p:cNvPr id="1030" name="Picture 6" descr="【MATLAB 2009a下载】MATLAB 2009a 7.8.2-ZOL软件下载">
            <a:extLst>
              <a:ext uri="{FF2B5EF4-FFF2-40B4-BE49-F238E27FC236}">
                <a16:creationId xmlns:a16="http://schemas.microsoft.com/office/drawing/2014/main" id="{4A39B97D-399A-69A7-26AE-A3A5BBD7E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58" y="514871"/>
            <a:ext cx="1515585" cy="151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E3E08022-8907-D1D6-584D-1D5E9A4E8716}"/>
              </a:ext>
            </a:extLst>
          </p:cNvPr>
          <p:cNvSpPr txBox="1"/>
          <p:nvPr/>
        </p:nvSpPr>
        <p:spPr>
          <a:xfrm>
            <a:off x="2882618" y="783646"/>
            <a:ext cx="735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&amp;</a:t>
            </a:r>
            <a:endParaRPr lang="zh-CN" altLang="en-US" sz="5400" dirty="0"/>
          </a:p>
        </p:txBody>
      </p:sp>
      <p:sp>
        <p:nvSpPr>
          <p:cNvPr id="1024" name="矩形: 圆角 1023">
            <a:extLst>
              <a:ext uri="{FF2B5EF4-FFF2-40B4-BE49-F238E27FC236}">
                <a16:creationId xmlns:a16="http://schemas.microsoft.com/office/drawing/2014/main" id="{2BFBDFC3-E731-AF6E-EF82-A8B9539441EB}"/>
              </a:ext>
            </a:extLst>
          </p:cNvPr>
          <p:cNvSpPr/>
          <p:nvPr/>
        </p:nvSpPr>
        <p:spPr>
          <a:xfrm>
            <a:off x="1226941" y="2033673"/>
            <a:ext cx="1410560" cy="575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PS2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手柄</a:t>
            </a:r>
            <a:endParaRPr lang="zh-CN" altLang="en-US" sz="2400" b="1" dirty="0"/>
          </a:p>
        </p:txBody>
      </p:sp>
      <p:sp>
        <p:nvSpPr>
          <p:cNvPr id="1025" name="矩形: 圆角 1024">
            <a:extLst>
              <a:ext uri="{FF2B5EF4-FFF2-40B4-BE49-F238E27FC236}">
                <a16:creationId xmlns:a16="http://schemas.microsoft.com/office/drawing/2014/main" id="{B22A5101-4802-148A-40C5-E6BABC66242B}"/>
              </a:ext>
            </a:extLst>
          </p:cNvPr>
          <p:cNvSpPr/>
          <p:nvPr/>
        </p:nvSpPr>
        <p:spPr>
          <a:xfrm>
            <a:off x="7570462" y="4086816"/>
            <a:ext cx="1209015" cy="6754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电机驱动板</a:t>
            </a:r>
            <a:endParaRPr lang="zh-CN" altLang="en-US" sz="2400" b="1" dirty="0"/>
          </a:p>
        </p:txBody>
      </p:sp>
      <p:sp>
        <p:nvSpPr>
          <p:cNvPr id="1026" name="矩形: 圆角 1025">
            <a:extLst>
              <a:ext uri="{FF2B5EF4-FFF2-40B4-BE49-F238E27FC236}">
                <a16:creationId xmlns:a16="http://schemas.microsoft.com/office/drawing/2014/main" id="{209EAB9F-1E99-6420-E61A-CA4AE7D25FFD}"/>
              </a:ext>
            </a:extLst>
          </p:cNvPr>
          <p:cNvSpPr/>
          <p:nvPr/>
        </p:nvSpPr>
        <p:spPr>
          <a:xfrm>
            <a:off x="3373136" y="4279659"/>
            <a:ext cx="1209015" cy="5755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鲁班猫</a:t>
            </a:r>
            <a:endParaRPr lang="zh-CN" altLang="en-US" sz="2400" b="1" dirty="0"/>
          </a:p>
        </p:txBody>
      </p:sp>
      <p:sp>
        <p:nvSpPr>
          <p:cNvPr id="1027" name="矩形: 圆角 1026">
            <a:extLst>
              <a:ext uri="{FF2B5EF4-FFF2-40B4-BE49-F238E27FC236}">
                <a16:creationId xmlns:a16="http://schemas.microsoft.com/office/drawing/2014/main" id="{CC876FF2-15FF-99DF-8895-D819449BCE21}"/>
              </a:ext>
            </a:extLst>
          </p:cNvPr>
          <p:cNvSpPr/>
          <p:nvPr/>
        </p:nvSpPr>
        <p:spPr>
          <a:xfrm>
            <a:off x="4843809" y="2021151"/>
            <a:ext cx="1228675" cy="6763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PS2</a:t>
            </a:r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手柄接收器</a:t>
            </a:r>
            <a:endParaRPr lang="zh-CN" altLang="en-US" sz="2000" b="1" dirty="0"/>
          </a:p>
        </p:txBody>
      </p:sp>
      <p:sp>
        <p:nvSpPr>
          <p:cNvPr id="1029" name="矩形: 圆角 1028">
            <a:extLst>
              <a:ext uri="{FF2B5EF4-FFF2-40B4-BE49-F238E27FC236}">
                <a16:creationId xmlns:a16="http://schemas.microsoft.com/office/drawing/2014/main" id="{3F8482A9-D5AC-65E4-8CB8-2E255CAB8158}"/>
              </a:ext>
            </a:extLst>
          </p:cNvPr>
          <p:cNvSpPr/>
          <p:nvPr/>
        </p:nvSpPr>
        <p:spPr>
          <a:xfrm>
            <a:off x="2212665" y="539215"/>
            <a:ext cx="1160471" cy="3606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Matlab</a:t>
            </a:r>
            <a:endParaRPr lang="zh-CN" altLang="en-US" b="1" dirty="0"/>
          </a:p>
        </p:txBody>
      </p:sp>
      <p:sp>
        <p:nvSpPr>
          <p:cNvPr id="1031" name="矩形: 圆角 1030">
            <a:extLst>
              <a:ext uri="{FF2B5EF4-FFF2-40B4-BE49-F238E27FC236}">
                <a16:creationId xmlns:a16="http://schemas.microsoft.com/office/drawing/2014/main" id="{20E6FF78-70DB-44D7-807C-124D09D0B984}"/>
              </a:ext>
            </a:extLst>
          </p:cNvPr>
          <p:cNvSpPr/>
          <p:nvPr/>
        </p:nvSpPr>
        <p:spPr>
          <a:xfrm>
            <a:off x="4470234" y="539713"/>
            <a:ext cx="1683059" cy="4984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启明欣欣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F407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控制板</a:t>
            </a:r>
            <a:endParaRPr lang="zh-CN" altLang="en-US" b="1" dirty="0"/>
          </a:p>
        </p:txBody>
      </p:sp>
      <p:cxnSp>
        <p:nvCxnSpPr>
          <p:cNvPr id="1033" name="连接符: 肘形 1032">
            <a:extLst>
              <a:ext uri="{FF2B5EF4-FFF2-40B4-BE49-F238E27FC236}">
                <a16:creationId xmlns:a16="http://schemas.microsoft.com/office/drawing/2014/main" id="{AECEB391-5D5D-1951-BC0C-556ACE1B9BF2}"/>
              </a:ext>
            </a:extLst>
          </p:cNvPr>
          <p:cNvCxnSpPr>
            <a:cxnSpLocks/>
            <a:stCxn id="59" idx="0"/>
          </p:cNvCxnSpPr>
          <p:nvPr/>
        </p:nvCxnSpPr>
        <p:spPr>
          <a:xfrm>
            <a:off x="5147084" y="1297674"/>
            <a:ext cx="2720391" cy="2789142"/>
          </a:xfrm>
          <a:prstGeom prst="bentConnector2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文本框 1035">
            <a:extLst>
              <a:ext uri="{FF2B5EF4-FFF2-40B4-BE49-F238E27FC236}">
                <a16:creationId xmlns:a16="http://schemas.microsoft.com/office/drawing/2014/main" id="{D33E362A-8139-8295-C953-67CDD08F1ED9}"/>
              </a:ext>
            </a:extLst>
          </p:cNvPr>
          <p:cNvSpPr txBox="1"/>
          <p:nvPr/>
        </p:nvSpPr>
        <p:spPr>
          <a:xfrm>
            <a:off x="7215315" y="673428"/>
            <a:ext cx="1515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CAN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通讯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（用于接收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ROS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传来的指令）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37" name="矩形: 圆角 1036">
            <a:extLst>
              <a:ext uri="{FF2B5EF4-FFF2-40B4-BE49-F238E27FC236}">
                <a16:creationId xmlns:a16="http://schemas.microsoft.com/office/drawing/2014/main" id="{D64A8CFA-0546-BEF2-3A74-65AAB0BCE71B}"/>
              </a:ext>
            </a:extLst>
          </p:cNvPr>
          <p:cNvSpPr/>
          <p:nvPr/>
        </p:nvSpPr>
        <p:spPr>
          <a:xfrm>
            <a:off x="9479780" y="4659746"/>
            <a:ext cx="1209015" cy="6754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电机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左右轮</a:t>
            </a:r>
            <a:endParaRPr lang="zh-CN" altLang="en-US" sz="2400" b="1" dirty="0"/>
          </a:p>
        </p:txBody>
      </p:sp>
      <p:pic>
        <p:nvPicPr>
          <p:cNvPr id="1039" name="图片 1038">
            <a:extLst>
              <a:ext uri="{FF2B5EF4-FFF2-40B4-BE49-F238E27FC236}">
                <a16:creationId xmlns:a16="http://schemas.microsoft.com/office/drawing/2014/main" id="{D34CD605-D8D2-EECA-E71B-88C995E95CD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38295" y="1223087"/>
            <a:ext cx="2091274" cy="1662079"/>
          </a:xfrm>
          <a:prstGeom prst="rect">
            <a:avLst/>
          </a:prstGeom>
        </p:spPr>
      </p:pic>
      <p:cxnSp>
        <p:nvCxnSpPr>
          <p:cNvPr id="1041" name="直接连接符 1040">
            <a:extLst>
              <a:ext uri="{FF2B5EF4-FFF2-40B4-BE49-F238E27FC236}">
                <a16:creationId xmlns:a16="http://schemas.microsoft.com/office/drawing/2014/main" id="{1FB300BA-E0C8-3B32-F920-61C024B03007}"/>
              </a:ext>
            </a:extLst>
          </p:cNvPr>
          <p:cNvCxnSpPr/>
          <p:nvPr/>
        </p:nvCxnSpPr>
        <p:spPr>
          <a:xfrm flipH="1">
            <a:off x="7867475" y="2158809"/>
            <a:ext cx="197779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文本框 1042">
            <a:extLst>
              <a:ext uri="{FF2B5EF4-FFF2-40B4-BE49-F238E27FC236}">
                <a16:creationId xmlns:a16="http://schemas.microsoft.com/office/drawing/2014/main" id="{4F7C72BA-FD9E-F35B-29E1-AD139E3BB140}"/>
              </a:ext>
            </a:extLst>
          </p:cNvPr>
          <p:cNvSpPr txBox="1"/>
          <p:nvPr/>
        </p:nvSpPr>
        <p:spPr>
          <a:xfrm>
            <a:off x="8359985" y="1798611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CAN</a:t>
            </a:r>
            <a:endParaRPr lang="zh-CN" altLang="en-US" dirty="0"/>
          </a:p>
        </p:txBody>
      </p:sp>
      <p:sp>
        <p:nvSpPr>
          <p:cNvPr id="1044" name="矩形: 圆角 1043">
            <a:extLst>
              <a:ext uri="{FF2B5EF4-FFF2-40B4-BE49-F238E27FC236}">
                <a16:creationId xmlns:a16="http://schemas.microsoft.com/office/drawing/2014/main" id="{972ADA96-3747-CC07-D7BE-DDC3511D4EA9}"/>
              </a:ext>
            </a:extLst>
          </p:cNvPr>
          <p:cNvSpPr/>
          <p:nvPr/>
        </p:nvSpPr>
        <p:spPr>
          <a:xfrm>
            <a:off x="9845270" y="643881"/>
            <a:ext cx="1947678" cy="6754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IMU</a:t>
            </a: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（可提供偏航角）</a:t>
            </a:r>
            <a:endParaRPr lang="zh-CN" altLang="en-US" b="1" dirty="0"/>
          </a:p>
        </p:txBody>
      </p:sp>
      <p:sp>
        <p:nvSpPr>
          <p:cNvPr id="1045" name="矩形: 圆角 1044">
            <a:extLst>
              <a:ext uri="{FF2B5EF4-FFF2-40B4-BE49-F238E27FC236}">
                <a16:creationId xmlns:a16="http://schemas.microsoft.com/office/drawing/2014/main" id="{5DCD7FB1-56AF-B06C-F0F1-5CC6B091A427}"/>
              </a:ext>
            </a:extLst>
          </p:cNvPr>
          <p:cNvSpPr/>
          <p:nvPr/>
        </p:nvSpPr>
        <p:spPr>
          <a:xfrm>
            <a:off x="483700" y="3502590"/>
            <a:ext cx="11339186" cy="313291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矩形: 圆角 1045">
            <a:extLst>
              <a:ext uri="{FF2B5EF4-FFF2-40B4-BE49-F238E27FC236}">
                <a16:creationId xmlns:a16="http://schemas.microsoft.com/office/drawing/2014/main" id="{DA463909-805B-91E9-D3CF-4533E894E3AC}"/>
              </a:ext>
            </a:extLst>
          </p:cNvPr>
          <p:cNvSpPr/>
          <p:nvPr/>
        </p:nvSpPr>
        <p:spPr>
          <a:xfrm>
            <a:off x="483700" y="282109"/>
            <a:ext cx="11339186" cy="313291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文本框 1047">
            <a:extLst>
              <a:ext uri="{FF2B5EF4-FFF2-40B4-BE49-F238E27FC236}">
                <a16:creationId xmlns:a16="http://schemas.microsoft.com/office/drawing/2014/main" id="{13D41D5F-9E87-537A-3979-CC4E99D0476B}"/>
              </a:ext>
            </a:extLst>
          </p:cNvPr>
          <p:cNvSpPr txBox="1"/>
          <p:nvPr/>
        </p:nvSpPr>
        <p:spPr>
          <a:xfrm>
            <a:off x="625825" y="3695236"/>
            <a:ext cx="3257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原装硬件</a:t>
            </a:r>
            <a:endParaRPr lang="zh-CN" altLang="en-US" sz="2000" b="1" dirty="0"/>
          </a:p>
        </p:txBody>
      </p: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112FB880-0816-3081-8FC9-D0DD1D5DF427}"/>
              </a:ext>
            </a:extLst>
          </p:cNvPr>
          <p:cNvSpPr txBox="1"/>
          <p:nvPr/>
        </p:nvSpPr>
        <p:spPr>
          <a:xfrm>
            <a:off x="625825" y="973989"/>
            <a:ext cx="3257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加装硬件</a:t>
            </a:r>
          </a:p>
        </p:txBody>
      </p:sp>
      <p:cxnSp>
        <p:nvCxnSpPr>
          <p:cNvPr id="1052" name="连接符: 肘形 1051">
            <a:extLst>
              <a:ext uri="{FF2B5EF4-FFF2-40B4-BE49-F238E27FC236}">
                <a16:creationId xmlns:a16="http://schemas.microsoft.com/office/drawing/2014/main" id="{59619485-2B06-A195-3129-DB8B95EF1477}"/>
              </a:ext>
            </a:extLst>
          </p:cNvPr>
          <p:cNvCxnSpPr>
            <a:cxnSpLocks/>
            <a:stCxn id="59" idx="3"/>
            <a:endCxn id="1027" idx="1"/>
          </p:cNvCxnSpPr>
          <p:nvPr/>
        </p:nvCxnSpPr>
        <p:spPr>
          <a:xfrm rot="16200000" flipH="1">
            <a:off x="4375979" y="1891478"/>
            <a:ext cx="481143" cy="454518"/>
          </a:xfrm>
          <a:prstGeom prst="bentConnector2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88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54E4BB-9EFA-A976-31F8-1A1F9FAEDCF3}"/>
              </a:ext>
            </a:extLst>
          </p:cNvPr>
          <p:cNvSpPr txBox="1"/>
          <p:nvPr/>
        </p:nvSpPr>
        <p:spPr>
          <a:xfrm>
            <a:off x="0" y="0"/>
            <a:ext cx="9643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电机驱动板</a:t>
            </a:r>
            <a:endParaRPr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4259E1-398B-18CA-E408-361FB6DBB8B8}"/>
              </a:ext>
            </a:extLst>
          </p:cNvPr>
          <p:cNvSpPr txBox="1"/>
          <p:nvPr/>
        </p:nvSpPr>
        <p:spPr>
          <a:xfrm>
            <a:off x="116878" y="584775"/>
            <a:ext cx="10807795" cy="1296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机器人支持这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6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种 控制方式：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·APP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遥控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	·PS2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有线手柄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	·ROS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控制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	·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航模遥控控制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	·CAN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控制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	·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串口控制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控制方式显示在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OLED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显示屏的左下角，默认开机后使用 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ROS 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控制的方式。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CDC09E-87E9-741C-CF03-D5B2213A6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84" y="1964235"/>
            <a:ext cx="7096125" cy="219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4D7376-EED7-B55B-A6B2-BA1F709A10E9}"/>
                  </a:ext>
                </a:extLst>
              </p:cNvPr>
              <p:cNvSpPr txBox="1"/>
              <p:nvPr/>
            </p:nvSpPr>
            <p:spPr>
              <a:xfrm>
                <a:off x="116878" y="4237424"/>
                <a:ext cx="1207512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本平台使用</a:t>
                </a:r>
                <a:r>
                  <a:rPr lang="en-US" altLang="zh-CN" dirty="0" err="1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Matlab</a:t>
                </a: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代码生成，通过在</a:t>
                </a:r>
                <a:r>
                  <a:rPr lang="en-US" altLang="zh-CN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Simulink</a:t>
                </a: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中搭建</a:t>
                </a:r>
                <a:r>
                  <a:rPr lang="en-US" altLang="zh-CN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Simulink</a:t>
                </a: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算法框图，并使用代码生成技术控制小车。</a:t>
                </a:r>
                <a:r>
                  <a:rPr lang="en-US" altLang="zh-CN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Step()</a:t>
                </a: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函数能够使用传感器信号和手柄信号，实现控制算法并解算差速小车系统的控制输入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𝜔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，并使用</a:t>
                </a:r>
                <a:r>
                  <a:rPr lang="en-US" altLang="zh-CN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CAN</a:t>
                </a: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协议给驱动板发送指令。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F4D7376-EED7-B55B-A6B2-BA1F709A1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78" y="4237424"/>
                <a:ext cx="12075122" cy="646331"/>
              </a:xfrm>
              <a:prstGeom prst="rect">
                <a:avLst/>
              </a:prstGeom>
              <a:blipFill>
                <a:blip r:embed="rId4"/>
                <a:stretch>
                  <a:fillRect l="-404" t="-5660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105102-C28F-62C4-DF7B-83E50927D5A3}"/>
                  </a:ext>
                </a:extLst>
              </p:cNvPr>
              <p:cNvSpPr txBox="1"/>
              <p:nvPr/>
            </p:nvSpPr>
            <p:spPr>
              <a:xfrm>
                <a:off x="746329" y="4883755"/>
                <a:ext cx="2167901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传感器偏航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/>
                      <m:t>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接口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3105102-C28F-62C4-DF7B-83E50927D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29" y="4883755"/>
                <a:ext cx="2167901" cy="369332"/>
              </a:xfrm>
              <a:prstGeom prst="rect">
                <a:avLst/>
              </a:prstGeom>
              <a:blipFill>
                <a:blip r:embed="rId5"/>
                <a:stretch>
                  <a:fillRect l="-1955" t="-6349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2EA72AC-3612-7362-B123-AE6A69E5824D}"/>
                  </a:ext>
                </a:extLst>
              </p:cNvPr>
              <p:cNvSpPr txBox="1"/>
              <p:nvPr/>
            </p:nvSpPr>
            <p:spPr>
              <a:xfrm>
                <a:off x="532733" y="5439041"/>
                <a:ext cx="2784993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手柄信号数组接口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𝐻𝑎𝑛𝑑𝑙𝑒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2EA72AC-3612-7362-B123-AE6A69E58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3" y="5439041"/>
                <a:ext cx="2784993" cy="369332"/>
              </a:xfrm>
              <a:prstGeom prst="rect">
                <a:avLst/>
              </a:prstGeom>
              <a:blipFill>
                <a:blip r:embed="rId6"/>
                <a:stretch>
                  <a:fillRect l="-1525" t="-6349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009BEEB-23EF-E473-C5CE-20A286C5DE9D}"/>
              </a:ext>
            </a:extLst>
          </p:cNvPr>
          <p:cNvSpPr txBox="1"/>
          <p:nvPr/>
        </p:nvSpPr>
        <p:spPr>
          <a:xfrm>
            <a:off x="4253035" y="5162042"/>
            <a:ext cx="110799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Simulink</a:t>
            </a:r>
          </a:p>
          <a:p>
            <a:pPr algn="ctr"/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6C0B643-863C-D906-1771-D0476518F12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14230" y="5068421"/>
            <a:ext cx="1338805" cy="2003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0990FFA-2532-6E9F-3C2A-60A415866E1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361031" y="5623707"/>
            <a:ext cx="537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47C1BDA-2BDA-C100-7DEC-7220E074E61F}"/>
                  </a:ext>
                </a:extLst>
              </p:cNvPr>
              <p:cNvSpPr txBox="1"/>
              <p:nvPr/>
            </p:nvSpPr>
            <p:spPr>
              <a:xfrm>
                <a:off x="5963832" y="5413257"/>
                <a:ext cx="2462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华文楷体" panose="02010600040101010101" pitchFamily="2" charset="-122"/>
                  </a:rPr>
                  <a:t>Step(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𝜃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𝐻𝑎𝑛𝑑𝑒𝑙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𝜔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/>
                  <a:t>函数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47C1BDA-2BDA-C100-7DEC-7220E074E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832" y="5413257"/>
                <a:ext cx="2462405" cy="369332"/>
              </a:xfrm>
              <a:prstGeom prst="rect">
                <a:avLst/>
              </a:prstGeom>
              <a:blipFill>
                <a:blip r:embed="rId7"/>
                <a:stretch>
                  <a:fillRect l="-1980" t="-9836" r="-148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9644AE3-0B4E-3366-51F3-A2C5EDB2B0F0}"/>
                  </a:ext>
                </a:extLst>
              </p:cNvPr>
              <p:cNvSpPr txBox="1"/>
              <p:nvPr/>
            </p:nvSpPr>
            <p:spPr>
              <a:xfrm>
                <a:off x="711126" y="6029533"/>
                <a:ext cx="2203104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小车控制输入接口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9644AE3-0B4E-3366-51F3-A2C5EDB2B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6" y="6029533"/>
                <a:ext cx="2203104" cy="369332"/>
              </a:xfrm>
              <a:prstGeom prst="rect">
                <a:avLst/>
              </a:prstGeom>
              <a:blipFill>
                <a:blip r:embed="rId8"/>
                <a:stretch>
                  <a:fillRect l="-2204" t="-6349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1BF9701-E313-4B83-148F-DDCBC23322F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317726" y="5623707"/>
            <a:ext cx="9353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4BE136DF-4F23-C7BF-CF2D-C4138A573D60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2914230" y="5899418"/>
            <a:ext cx="1338805" cy="3147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15CE259-9ECE-9A7A-276B-2A85FD678D26}"/>
              </a:ext>
            </a:extLst>
          </p:cNvPr>
          <p:cNvCxnSpPr>
            <a:cxnSpLocks/>
          </p:cNvCxnSpPr>
          <p:nvPr/>
        </p:nvCxnSpPr>
        <p:spPr>
          <a:xfrm>
            <a:off x="8363497" y="5611476"/>
            <a:ext cx="537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0528E4D-1EFE-2AAA-03F9-69D919093CBA}"/>
                  </a:ext>
                </a:extLst>
              </p:cNvPr>
              <p:cNvSpPr txBox="1"/>
              <p:nvPr/>
            </p:nvSpPr>
            <p:spPr>
              <a:xfrm>
                <a:off x="8901375" y="5413257"/>
                <a:ext cx="13388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控制输入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0528E4D-1EFE-2AAA-03F9-69D919093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375" y="5413257"/>
                <a:ext cx="1338805" cy="369332"/>
              </a:xfrm>
              <a:prstGeom prst="rect">
                <a:avLst/>
              </a:prstGeom>
              <a:blipFill>
                <a:blip r:embed="rId9"/>
                <a:stretch>
                  <a:fillRect l="-363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06CE92C-ED41-6FAF-4151-0C097FEE01C6}"/>
              </a:ext>
            </a:extLst>
          </p:cNvPr>
          <p:cNvCxnSpPr>
            <a:cxnSpLocks/>
          </p:cNvCxnSpPr>
          <p:nvPr/>
        </p:nvCxnSpPr>
        <p:spPr>
          <a:xfrm>
            <a:off x="10091164" y="5611476"/>
            <a:ext cx="537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03CC764-0C69-80B6-DAE7-75462A661A91}"/>
              </a:ext>
            </a:extLst>
          </p:cNvPr>
          <p:cNvSpPr txBox="1"/>
          <p:nvPr/>
        </p:nvSpPr>
        <p:spPr>
          <a:xfrm>
            <a:off x="10009468" y="5228591"/>
            <a:ext cx="701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CAN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C38C63B-5D9F-05E1-863F-68C55BDDB192}"/>
              </a:ext>
            </a:extLst>
          </p:cNvPr>
          <p:cNvSpPr txBox="1"/>
          <p:nvPr/>
        </p:nvSpPr>
        <p:spPr>
          <a:xfrm>
            <a:off x="10672768" y="5413257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驱动板</a:t>
            </a:r>
          </a:p>
        </p:txBody>
      </p:sp>
    </p:spTree>
    <p:extLst>
      <p:ext uri="{BB962C8B-B14F-4D97-AF65-F5344CB8AC3E}">
        <p14:creationId xmlns:p14="http://schemas.microsoft.com/office/powerpoint/2010/main" val="2179036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7726C1A-470D-AFF2-FE4E-CC498BED1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32"/>
          <a:stretch/>
        </p:blipFill>
        <p:spPr>
          <a:xfrm>
            <a:off x="549900" y="1000339"/>
            <a:ext cx="2194560" cy="542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910A4F-AD86-8780-68A7-131D62340E30}"/>
              </a:ext>
            </a:extLst>
          </p:cNvPr>
          <p:cNvSpPr txBox="1"/>
          <p:nvPr/>
        </p:nvSpPr>
        <p:spPr>
          <a:xfrm>
            <a:off x="0" y="0"/>
            <a:ext cx="9643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代码工程框架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E86425-88D4-D446-BA8A-1ABEF440001A}"/>
              </a:ext>
            </a:extLst>
          </p:cNvPr>
          <p:cNvSpPr txBox="1"/>
          <p:nvPr/>
        </p:nvSpPr>
        <p:spPr>
          <a:xfrm>
            <a:off x="3385800" y="2083733"/>
            <a:ext cx="2385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核心文件和启动文件，该部分代码在该实验平台中</a:t>
            </a:r>
            <a:r>
              <a:rPr lang="zh-CN" alt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不需要更改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EBFB424B-3A62-1D2D-B924-0DF0BAA51FD8}"/>
              </a:ext>
            </a:extLst>
          </p:cNvPr>
          <p:cNvSpPr/>
          <p:nvPr/>
        </p:nvSpPr>
        <p:spPr>
          <a:xfrm>
            <a:off x="2775742" y="1163835"/>
            <a:ext cx="556890" cy="273632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E0E58D-68DB-9B2B-9FAF-8E9767ED98A7}"/>
              </a:ext>
            </a:extLst>
          </p:cNvPr>
          <p:cNvSpPr/>
          <p:nvPr/>
        </p:nvSpPr>
        <p:spPr>
          <a:xfrm>
            <a:off x="694394" y="1155032"/>
            <a:ext cx="2028180" cy="2791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0CFC18-9690-6BA3-20C7-FB4EBACBDD6A}"/>
              </a:ext>
            </a:extLst>
          </p:cNvPr>
          <p:cNvSpPr/>
          <p:nvPr/>
        </p:nvSpPr>
        <p:spPr>
          <a:xfrm>
            <a:off x="694394" y="4001359"/>
            <a:ext cx="2028180" cy="137503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CA38C083-F3E3-335B-4ADC-3CA4E9372A90}"/>
              </a:ext>
            </a:extLst>
          </p:cNvPr>
          <p:cNvSpPr/>
          <p:nvPr/>
        </p:nvSpPr>
        <p:spPr>
          <a:xfrm>
            <a:off x="2783992" y="4010169"/>
            <a:ext cx="556890" cy="1366228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83F243-B0AB-8B43-56D8-C2965F74E367}"/>
              </a:ext>
            </a:extLst>
          </p:cNvPr>
          <p:cNvSpPr txBox="1"/>
          <p:nvPr/>
        </p:nvSpPr>
        <p:spPr>
          <a:xfrm>
            <a:off x="3385800" y="4088713"/>
            <a:ext cx="2385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外设驱动，比如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-apple-system"/>
              </a:rPr>
              <a:t>CAN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、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-apple-system"/>
              </a:rPr>
              <a:t>GPIO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、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-apple-system"/>
              </a:rPr>
              <a:t>SPI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等文件，该部分内容在该实验平台中</a:t>
            </a:r>
            <a:r>
              <a:rPr lang="zh-CN" alt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不需要更改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48F2A5-2357-71E7-4BCB-AA34BFC6F6CD}"/>
              </a:ext>
            </a:extLst>
          </p:cNvPr>
          <p:cNvSpPr/>
          <p:nvPr/>
        </p:nvSpPr>
        <p:spPr>
          <a:xfrm>
            <a:off x="694394" y="5431397"/>
            <a:ext cx="2028180" cy="8593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413DEBF7-3798-932E-AB00-F8151E2216BA}"/>
              </a:ext>
            </a:extLst>
          </p:cNvPr>
          <p:cNvSpPr/>
          <p:nvPr/>
        </p:nvSpPr>
        <p:spPr>
          <a:xfrm>
            <a:off x="2801639" y="5429352"/>
            <a:ext cx="556890" cy="86144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B8A391-650A-02F2-8BA4-0AE7041F40D7}"/>
              </a:ext>
            </a:extLst>
          </p:cNvPr>
          <p:cNvSpPr txBox="1"/>
          <p:nvPr/>
        </p:nvSpPr>
        <p:spPr>
          <a:xfrm>
            <a:off x="3332631" y="5655384"/>
            <a:ext cx="25525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highlight>
                  <a:srgbClr val="FFFFFF"/>
                </a:highlight>
                <a:latin typeface="-apple-system"/>
              </a:rPr>
              <a:t>Simulink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代码生成文件，在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-apple-system"/>
              </a:rPr>
              <a:t>Simulink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代码生成后，该部分文件会</a:t>
            </a:r>
            <a:r>
              <a:rPr lang="zh-CN" altLang="en-US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-apple-system"/>
              </a:rPr>
              <a:t>自动替换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68C14A6-26EC-DE72-72AF-3BAA2FA7F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547" y="1848883"/>
            <a:ext cx="3502426" cy="1366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1EC7861-AE42-35F7-F50C-13110EA3F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94"/>
          <a:stretch/>
        </p:blipFill>
        <p:spPr>
          <a:xfrm>
            <a:off x="7408595" y="2488470"/>
            <a:ext cx="4375110" cy="1315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18F2DC4-02AD-D556-3209-74EE9E2EE3E1}"/>
              </a:ext>
            </a:extLst>
          </p:cNvPr>
          <p:cNvSpPr/>
          <p:nvPr/>
        </p:nvSpPr>
        <p:spPr>
          <a:xfrm>
            <a:off x="6668547" y="4209735"/>
            <a:ext cx="5253028" cy="12003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</a:rPr>
              <a:t>该平台只需在</a:t>
            </a:r>
            <a:r>
              <a:rPr lang="en-US" altLang="zh-CN" b="1" dirty="0">
                <a:solidFill>
                  <a:schemeClr val="bg1"/>
                </a:solidFill>
              </a:rPr>
              <a:t>Simulink</a:t>
            </a:r>
            <a:r>
              <a:rPr lang="zh-CN" altLang="en-US" b="1" dirty="0">
                <a:solidFill>
                  <a:schemeClr val="bg1"/>
                </a:solidFill>
              </a:rPr>
              <a:t>中攥写</a:t>
            </a:r>
            <a:r>
              <a:rPr lang="en-US" altLang="zh-CN" b="1" dirty="0">
                <a:solidFill>
                  <a:schemeClr val="bg1"/>
                </a:solidFill>
              </a:rPr>
              <a:t>Simulink</a:t>
            </a:r>
            <a:r>
              <a:rPr lang="zh-CN" altLang="en-US" b="1" dirty="0">
                <a:solidFill>
                  <a:schemeClr val="bg1"/>
                </a:solidFill>
              </a:rPr>
              <a:t>框图，即可完成实验算法验证</a:t>
            </a:r>
          </a:p>
        </p:txBody>
      </p:sp>
    </p:spTree>
    <p:extLst>
      <p:ext uri="{BB962C8B-B14F-4D97-AF65-F5344CB8AC3E}">
        <p14:creationId xmlns:p14="http://schemas.microsoft.com/office/powerpoint/2010/main" val="158035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37339FD-036B-F5B6-ECA5-506258B126A7}"/>
              </a:ext>
            </a:extLst>
          </p:cNvPr>
          <p:cNvSpPr/>
          <p:nvPr/>
        </p:nvSpPr>
        <p:spPr>
          <a:xfrm>
            <a:off x="1747444" y="2247874"/>
            <a:ext cx="8219516" cy="43385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25F1EE-42E0-A987-7C7E-8EF069D3AFB4}"/>
              </a:ext>
            </a:extLst>
          </p:cNvPr>
          <p:cNvSpPr txBox="1"/>
          <p:nvPr/>
        </p:nvSpPr>
        <p:spPr>
          <a:xfrm>
            <a:off x="0" y="0"/>
            <a:ext cx="9643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Simulink</a:t>
            </a:r>
            <a:r>
              <a:rPr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工程框架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B6B531-B824-0871-3A2F-5D76D8C486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9328" y="2459537"/>
            <a:ext cx="7783284" cy="3816607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860A546C-76B8-FFB5-4E6A-F003C56FD8A5}"/>
              </a:ext>
            </a:extLst>
          </p:cNvPr>
          <p:cNvGrpSpPr/>
          <p:nvPr/>
        </p:nvGrpSpPr>
        <p:grpSpPr>
          <a:xfrm>
            <a:off x="1747444" y="787931"/>
            <a:ext cx="2495695" cy="951559"/>
            <a:chOff x="268131" y="705337"/>
            <a:chExt cx="2495695" cy="95155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0343204-4757-F9EE-80A1-6AB77E8BF85E}"/>
                </a:ext>
              </a:extLst>
            </p:cNvPr>
            <p:cNvSpPr txBox="1"/>
            <p:nvPr/>
          </p:nvSpPr>
          <p:spPr>
            <a:xfrm>
              <a:off x="268131" y="1010565"/>
              <a:ext cx="24956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int8_t sensor1_buf[8];</a:t>
              </a:r>
              <a:endPara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  <a:p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uint16 </a:t>
              </a:r>
              <a:r>
                <a:rPr lang="en-US" altLang="zh-CN" dirty="0" err="1">
                  <a:latin typeface="Times New Roman" panose="02020603050405020304" pitchFamily="18" charset="0"/>
                  <a:ea typeface="华文楷体" panose="02010600040101010101" pitchFamily="2" charset="-122"/>
                </a:rPr>
                <a:t>Handkey</a:t>
              </a:r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;//</a:t>
              </a:r>
              <a:r>
                <a:rPr lang="zh-CN" altLang="en-US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手柄</a:t>
              </a:r>
              <a:endPara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3D100BA-A622-CC42-6DA7-513F220D749A}"/>
                </a:ext>
              </a:extLst>
            </p:cNvPr>
            <p:cNvSpPr txBox="1"/>
            <p:nvPr/>
          </p:nvSpPr>
          <p:spPr>
            <a:xfrm>
              <a:off x="268131" y="705337"/>
              <a:ext cx="1815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rPr>
                <a:t>Simulink</a:t>
              </a:r>
              <a:r>
                <a:rPr lang="zh-CN" altLang="en-US" sz="1800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rPr>
                <a:t>输入：</a:t>
              </a:r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06C66DA-4D19-D708-8579-3CF4CE8C2400}"/>
              </a:ext>
            </a:extLst>
          </p:cNvPr>
          <p:cNvGrpSpPr/>
          <p:nvPr/>
        </p:nvGrpSpPr>
        <p:grpSpPr>
          <a:xfrm>
            <a:off x="5727032" y="783655"/>
            <a:ext cx="4620126" cy="1208076"/>
            <a:chOff x="4331369" y="705337"/>
            <a:chExt cx="4620126" cy="120807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DD89106-650E-F8C3-2521-750EC8E5A5DF}"/>
                </a:ext>
              </a:extLst>
            </p:cNvPr>
            <p:cNvSpPr txBox="1"/>
            <p:nvPr/>
          </p:nvSpPr>
          <p:spPr>
            <a:xfrm>
              <a:off x="4331369" y="990083"/>
              <a:ext cx="46201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static </a:t>
              </a:r>
              <a:r>
                <a:rPr lang="en-US" altLang="zh-CN" dirty="0" err="1">
                  <a:latin typeface="Times New Roman" panose="02020603050405020304" pitchFamily="18" charset="0"/>
                  <a:ea typeface="华文楷体" panose="02010600040101010101" pitchFamily="2" charset="-122"/>
                </a:rPr>
                <a:t>real_T</a:t>
              </a:r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 </a:t>
              </a:r>
              <a:r>
                <a:rPr lang="en-US" altLang="zh-CN" dirty="0" err="1">
                  <a:latin typeface="Times New Roman" panose="02020603050405020304" pitchFamily="18" charset="0"/>
                  <a:ea typeface="华文楷体" panose="02010600040101010101" pitchFamily="2" charset="-122"/>
                </a:rPr>
                <a:t>w_out</a:t>
              </a:r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;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static </a:t>
              </a:r>
              <a:r>
                <a:rPr lang="en-US" altLang="zh-CN" dirty="0" err="1">
                  <a:latin typeface="Times New Roman" panose="02020603050405020304" pitchFamily="18" charset="0"/>
                  <a:ea typeface="华文楷体" panose="02010600040101010101" pitchFamily="2" charset="-122"/>
                </a:rPr>
                <a:t>real_T</a:t>
              </a:r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 </a:t>
              </a:r>
              <a:r>
                <a:rPr lang="en-US" altLang="zh-CN" dirty="0" err="1">
                  <a:latin typeface="Times New Roman" panose="02020603050405020304" pitchFamily="18" charset="0"/>
                  <a:ea typeface="华文楷体" panose="02010600040101010101" pitchFamily="2" charset="-122"/>
                </a:rPr>
                <a:t>v_out</a:t>
              </a:r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; </a:t>
              </a:r>
            </a:p>
            <a:p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static </a:t>
              </a:r>
              <a:r>
                <a:rPr lang="en-US" altLang="zh-CN" dirty="0" err="1">
                  <a:latin typeface="Times New Roman" panose="02020603050405020304" pitchFamily="18" charset="0"/>
                  <a:ea typeface="华文楷体" panose="02010600040101010101" pitchFamily="2" charset="-122"/>
                </a:rPr>
                <a:t>real_T</a:t>
              </a:r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 yaw; //</a:t>
              </a:r>
              <a:r>
                <a:rPr lang="zh-CN" altLang="en-US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输出</a:t>
              </a:r>
              <a:r>
                <a: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yaw</a:t>
              </a:r>
              <a:r>
                <a:rPr lang="zh-CN" altLang="en-US" dirty="0">
                  <a:latin typeface="Times New Roman" panose="02020603050405020304" pitchFamily="18" charset="0"/>
                  <a:ea typeface="华文楷体" panose="02010600040101010101" pitchFamily="2" charset="-122"/>
                </a:rPr>
                <a:t>用于观察该变量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5F67EE2-5BF3-E396-3C60-F43B962BAFAF}"/>
                </a:ext>
              </a:extLst>
            </p:cNvPr>
            <p:cNvSpPr txBox="1"/>
            <p:nvPr/>
          </p:nvSpPr>
          <p:spPr>
            <a:xfrm>
              <a:off x="4331369" y="705337"/>
              <a:ext cx="18150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rPr>
                <a:t>Simulink</a:t>
              </a:r>
              <a:r>
                <a:rPr lang="zh-CN" altLang="en-US" sz="1800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rPr>
                <a:t>输出：</a:t>
              </a:r>
              <a:endParaRPr lang="zh-CN" altLang="en-US" dirty="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646C3586-7A2E-0FC2-843C-2C6883920499}"/>
              </a:ext>
            </a:extLst>
          </p:cNvPr>
          <p:cNvSpPr/>
          <p:nvPr/>
        </p:nvSpPr>
        <p:spPr>
          <a:xfrm>
            <a:off x="1913593" y="2354947"/>
            <a:ext cx="981605" cy="1520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B85C87-A9D5-3FB5-F7A5-F2093713DD8F}"/>
              </a:ext>
            </a:extLst>
          </p:cNvPr>
          <p:cNvSpPr/>
          <p:nvPr/>
        </p:nvSpPr>
        <p:spPr>
          <a:xfrm>
            <a:off x="8743520" y="2377765"/>
            <a:ext cx="967110" cy="1362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C4907D5-CC3B-C59D-941E-747B7B21197A}"/>
              </a:ext>
            </a:extLst>
          </p:cNvPr>
          <p:cNvCxnSpPr>
            <a:cxnSpLocks/>
            <a:stCxn id="1026" idx="3"/>
            <a:endCxn id="12" idx="1"/>
          </p:cNvCxnSpPr>
          <p:nvPr/>
        </p:nvCxnSpPr>
        <p:spPr>
          <a:xfrm>
            <a:off x="1032424" y="3110484"/>
            <a:ext cx="881169" cy="46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ED4A51-7080-93F4-F2CC-CEE1045150CD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301215" y="1888119"/>
            <a:ext cx="925860" cy="4896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eil_360百科">
            <a:extLst>
              <a:ext uri="{FF2B5EF4-FFF2-40B4-BE49-F238E27FC236}">
                <a16:creationId xmlns:a16="http://schemas.microsoft.com/office/drawing/2014/main" id="{9750CA55-ACAD-D4F5-30B1-0B57BD24C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4272"/>
            <a:ext cx="1032424" cy="103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44ED4482-D936-0085-DA54-73AE8D23BCB4}"/>
              </a:ext>
            </a:extLst>
          </p:cNvPr>
          <p:cNvSpPr txBox="1"/>
          <p:nvPr/>
        </p:nvSpPr>
        <p:spPr>
          <a:xfrm>
            <a:off x="1875372" y="1782522"/>
            <a:ext cx="1147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采集算法所需信号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pic>
        <p:nvPicPr>
          <p:cNvPr id="39" name="Picture 6" descr="【MATLAB 2009a下载】MATLAB 2009a 7.8.2-ZOL软件下载">
            <a:extLst>
              <a:ext uri="{FF2B5EF4-FFF2-40B4-BE49-F238E27FC236}">
                <a16:creationId xmlns:a16="http://schemas.microsoft.com/office/drawing/2014/main" id="{D0662D77-5C82-0483-8E93-8EC5246F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594" y="4760559"/>
            <a:ext cx="1515585" cy="151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keil_360百科">
            <a:extLst>
              <a:ext uri="{FF2B5EF4-FFF2-40B4-BE49-F238E27FC236}">
                <a16:creationId xmlns:a16="http://schemas.microsoft.com/office/drawing/2014/main" id="{3683843A-F701-45C4-4245-A381FD88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843" y="2524288"/>
            <a:ext cx="1069094" cy="10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EB60157-1BBC-5A10-3AAB-1B1154D7A090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710630" y="3058835"/>
            <a:ext cx="59321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C04C31C-AB22-1C4B-0FA7-F8481F695761}"/>
              </a:ext>
            </a:extLst>
          </p:cNvPr>
          <p:cNvCxnSpPr>
            <a:cxnSpLocks/>
          </p:cNvCxnSpPr>
          <p:nvPr/>
        </p:nvCxnSpPr>
        <p:spPr>
          <a:xfrm>
            <a:off x="11310830" y="3058835"/>
            <a:ext cx="8811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1EAB2BB-4D72-7200-BC1D-A0ABC58AC2B0}"/>
              </a:ext>
            </a:extLst>
          </p:cNvPr>
          <p:cNvSpPr txBox="1"/>
          <p:nvPr/>
        </p:nvSpPr>
        <p:spPr>
          <a:xfrm>
            <a:off x="11372937" y="2735669"/>
            <a:ext cx="78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Stm32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执行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9F3FB10-8687-3808-53CB-D90D29E7B3D5}"/>
              </a:ext>
            </a:extLst>
          </p:cNvPr>
          <p:cNvSpPr txBox="1"/>
          <p:nvPr/>
        </p:nvSpPr>
        <p:spPr>
          <a:xfrm>
            <a:off x="9044708" y="2014955"/>
            <a:ext cx="1439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发送控制量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BD95864-6C6E-361A-266C-C362890B2EA6}"/>
              </a:ext>
            </a:extLst>
          </p:cNvPr>
          <p:cNvCxnSpPr>
            <a:cxnSpLocks/>
          </p:cNvCxnSpPr>
          <p:nvPr/>
        </p:nvCxnSpPr>
        <p:spPr>
          <a:xfrm flipV="1">
            <a:off x="4220220" y="1304692"/>
            <a:ext cx="1506812" cy="22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7BCC4B60-B5C1-EBE8-2700-2F544679FF10}"/>
              </a:ext>
            </a:extLst>
          </p:cNvPr>
          <p:cNvSpPr txBox="1"/>
          <p:nvPr/>
        </p:nvSpPr>
        <p:spPr>
          <a:xfrm>
            <a:off x="4372334" y="986086"/>
            <a:ext cx="1185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设计算法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pPr algn="ctr"/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计算</a:t>
            </a:r>
            <a:endParaRPr lang="zh-CN" altLang="en-US" dirty="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292F967-F5E2-929B-587C-698C75EC7DCB}"/>
              </a:ext>
            </a:extLst>
          </p:cNvPr>
          <p:cNvCxnSpPr>
            <a:cxnSpLocks/>
          </p:cNvCxnSpPr>
          <p:nvPr/>
        </p:nvCxnSpPr>
        <p:spPr>
          <a:xfrm flipV="1">
            <a:off x="338030" y="1304692"/>
            <a:ext cx="1506812" cy="22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2D8878F8-ABAE-AE0F-54D7-091812D529EB}"/>
              </a:ext>
            </a:extLst>
          </p:cNvPr>
          <p:cNvSpPr txBox="1"/>
          <p:nvPr/>
        </p:nvSpPr>
        <p:spPr>
          <a:xfrm>
            <a:off x="541365" y="927172"/>
            <a:ext cx="10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Keil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采集</a:t>
            </a:r>
            <a:endParaRPr lang="zh-CN" altLang="en-US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2BA8FA7-FC69-82C9-4ED4-4DD6BE232944}"/>
              </a:ext>
            </a:extLst>
          </p:cNvPr>
          <p:cNvCxnSpPr>
            <a:cxnSpLocks/>
          </p:cNvCxnSpPr>
          <p:nvPr/>
        </p:nvCxnSpPr>
        <p:spPr>
          <a:xfrm>
            <a:off x="8460148" y="1296504"/>
            <a:ext cx="3076532" cy="81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0F9AE6C-7717-C6C3-6538-7613C64834C1}"/>
              </a:ext>
            </a:extLst>
          </p:cNvPr>
          <p:cNvSpPr txBox="1"/>
          <p:nvPr/>
        </p:nvSpPr>
        <p:spPr>
          <a:xfrm>
            <a:off x="8521223" y="931502"/>
            <a:ext cx="285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发送控制量至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Keil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并执行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4A63975-FA2A-692E-5C68-E3EF88DDEE45}"/>
              </a:ext>
            </a:extLst>
          </p:cNvPr>
          <p:cNvSpPr txBox="1"/>
          <p:nvPr/>
        </p:nvSpPr>
        <p:spPr>
          <a:xfrm>
            <a:off x="9966960" y="4516192"/>
            <a:ext cx="22250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特点：</a:t>
            </a:r>
            <a:endParaRPr lang="en-US" altLang="zh-CN" sz="1800" dirty="0"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）核心算法图形化语言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）工程结构清晰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）算法修改迅速，可大量尝试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885104B-4352-4655-A781-36CAF174449C}"/>
              </a:ext>
            </a:extLst>
          </p:cNvPr>
          <p:cNvSpPr/>
          <p:nvPr/>
        </p:nvSpPr>
        <p:spPr>
          <a:xfrm>
            <a:off x="3635084" y="2400946"/>
            <a:ext cx="2369476" cy="3961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3C7F832-DEFF-DA43-5E8D-CBB047240D44}"/>
              </a:ext>
            </a:extLst>
          </p:cNvPr>
          <p:cNvSpPr txBox="1"/>
          <p:nvPr/>
        </p:nvSpPr>
        <p:spPr>
          <a:xfrm>
            <a:off x="3592409" y="1826573"/>
            <a:ext cx="29917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数据解析、逻辑处理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（包括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IMU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数组处理、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手柄按键逻辑的设计等）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FC43522-BEFA-7A1A-8E02-2EF59F92BAF8}"/>
              </a:ext>
            </a:extLst>
          </p:cNvPr>
          <p:cNvSpPr/>
          <p:nvPr/>
        </p:nvSpPr>
        <p:spPr>
          <a:xfrm>
            <a:off x="6096000" y="3739907"/>
            <a:ext cx="2493172" cy="2594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78B1934-E487-56C3-DAEF-877F5F24D877}"/>
              </a:ext>
            </a:extLst>
          </p:cNvPr>
          <p:cNvSpPr txBox="1"/>
          <p:nvPr/>
        </p:nvSpPr>
        <p:spPr>
          <a:xfrm>
            <a:off x="6837172" y="3722836"/>
            <a:ext cx="1270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PID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算法</a:t>
            </a:r>
            <a:endParaRPr lang="en-US" altLang="zh-CN" sz="1800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（可替换）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1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BECF4C-8D7A-C39A-4FCB-447E1DA55C18}"/>
              </a:ext>
            </a:extLst>
          </p:cNvPr>
          <p:cNvSpPr txBox="1"/>
          <p:nvPr/>
        </p:nvSpPr>
        <p:spPr>
          <a:xfrm>
            <a:off x="0" y="0"/>
            <a:ext cx="9643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操作步骤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204DEE-9290-081E-34B2-EE432A0FBA22}"/>
              </a:ext>
            </a:extLst>
          </p:cNvPr>
          <p:cNvSpPr txBox="1"/>
          <p:nvPr/>
        </p:nvSpPr>
        <p:spPr>
          <a:xfrm>
            <a:off x="434340" y="783074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Simulink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中修改核心算法、搭建算法框架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9C8038-044A-32BA-F5EE-7EE2C9A85AB8}"/>
              </a:ext>
            </a:extLst>
          </p:cNvPr>
          <p:cNvSpPr txBox="1"/>
          <p:nvPr/>
        </p:nvSpPr>
        <p:spPr>
          <a:xfrm>
            <a:off x="6217920" y="782686"/>
            <a:ext cx="2575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）代码生成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E5DAA9-5B5A-78DF-82B4-5E3FE07A6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4"/>
          <a:stretch/>
        </p:blipFill>
        <p:spPr>
          <a:xfrm>
            <a:off x="777240" y="1318260"/>
            <a:ext cx="4279582" cy="2295406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AFFA8163-3B43-D456-B84B-EA9AE8FCF076}"/>
              </a:ext>
            </a:extLst>
          </p:cNvPr>
          <p:cNvSpPr/>
          <p:nvPr/>
        </p:nvSpPr>
        <p:spPr>
          <a:xfrm>
            <a:off x="3459480" y="1429405"/>
            <a:ext cx="304800" cy="76515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B431D91-0E79-F502-7231-667BF8BA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83" y="1318260"/>
            <a:ext cx="5847397" cy="12700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623944-B358-EB0B-C0A6-7572E0BD3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701" y="2588329"/>
            <a:ext cx="6365557" cy="123267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DB2E12C-7272-6423-6499-A74D05F6F968}"/>
              </a:ext>
            </a:extLst>
          </p:cNvPr>
          <p:cNvSpPr txBox="1"/>
          <p:nvPr/>
        </p:nvSpPr>
        <p:spPr>
          <a:xfrm>
            <a:off x="434340" y="4148852"/>
            <a:ext cx="4541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）打开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Keil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工程，插入烧录器，烧录代码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路径：移动小车控制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/project/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</a:rPr>
              <a:t>CAN.uvprojx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  <a:p>
            <a:endParaRPr lang="zh-CN" altLang="en-US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B3FF648-7F5C-C71E-2931-2F493F537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040" y="4979927"/>
            <a:ext cx="3676650" cy="1000001"/>
          </a:xfrm>
          <a:prstGeom prst="rect">
            <a:avLst/>
          </a:prstGeom>
        </p:spPr>
      </p:pic>
      <p:pic>
        <p:nvPicPr>
          <p:cNvPr id="2050" name="Picture 2" descr="ST Link V2 Programmer For STM8 and STM32 ST-LINK V2 STLink CLONE ...">
            <a:extLst>
              <a:ext uri="{FF2B5EF4-FFF2-40B4-BE49-F238E27FC236}">
                <a16:creationId xmlns:a16="http://schemas.microsoft.com/office/drawing/2014/main" id="{34AF4556-66F2-6F0B-038D-61D5EC75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3" y="4711140"/>
            <a:ext cx="1537573" cy="153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E896F72-574E-9EAE-C02B-2B2CCCBFD339}"/>
              </a:ext>
            </a:extLst>
          </p:cNvPr>
          <p:cNvSpPr txBox="1"/>
          <p:nvPr/>
        </p:nvSpPr>
        <p:spPr>
          <a:xfrm>
            <a:off x="6217920" y="4115227"/>
            <a:ext cx="57583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）重启单片机，按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Reset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键如图，程序即可按照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</a:rPr>
              <a:t>Simulink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</a:rPr>
              <a:t>逻辑运行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AA68A51-958F-5ED0-3CCE-273A5820A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04787" y="4252031"/>
            <a:ext cx="1882922" cy="29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B5B71514-62D8-5380-4C91-E0BD80C1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7" y="974436"/>
            <a:ext cx="7143750" cy="5334000"/>
          </a:xfrm>
          <a:prstGeom prst="rect">
            <a:avLst/>
          </a:prstGeom>
        </p:spPr>
      </p:pic>
      <p:pic>
        <p:nvPicPr>
          <p:cNvPr id="7" name="图片 6" descr="图片包含 游戏机, 乐高&#10;&#10;描述已自动生成">
            <a:extLst>
              <a:ext uri="{FF2B5EF4-FFF2-40B4-BE49-F238E27FC236}">
                <a16:creationId xmlns:a16="http://schemas.microsoft.com/office/drawing/2014/main" id="{86B56089-DA2B-FC16-5187-B5D07631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34" y="1481436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4523E89-F8E9-3EFF-B6AA-10B93BCA838E}"/>
              </a:ext>
            </a:extLst>
          </p:cNvPr>
          <p:cNvSpPr txBox="1"/>
          <p:nvPr/>
        </p:nvSpPr>
        <p:spPr>
          <a:xfrm>
            <a:off x="2153939" y="2875002"/>
            <a:ext cx="78841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差速轮小车数学建模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09505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49BE85-46F8-4EF3-AABF-2EFF77D4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2112813"/>
            <a:ext cx="61436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A99E55-7EEF-305A-B1A8-9926C693C56C}"/>
              </a:ext>
            </a:extLst>
          </p:cNvPr>
          <p:cNvSpPr txBox="1"/>
          <p:nvPr/>
        </p:nvSpPr>
        <p:spPr>
          <a:xfrm>
            <a:off x="8358910" y="6521938"/>
            <a:ext cx="3833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  <a:hlinkClick r:id="rId4"/>
              </a:rPr>
              <a:t>https://blog.csdn.net/HandsomeHong/article/details/113869111</a:t>
            </a:r>
            <a:endParaRPr lang="zh-CN" altLang="en-US" sz="1100" dirty="0"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353C50-E005-B7FE-1077-E866768A9DCF}"/>
              </a:ext>
            </a:extLst>
          </p:cNvPr>
          <p:cNvSpPr txBox="1"/>
          <p:nvPr/>
        </p:nvSpPr>
        <p:spPr>
          <a:xfrm>
            <a:off x="7448405" y="5890547"/>
            <a:ext cx="334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两相邻时刻移动机器人的位姿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D81444E-0B23-1D3D-7245-6C3881A7BEDF}"/>
                  </a:ext>
                </a:extLst>
              </p:cNvPr>
              <p:cNvSpPr txBox="1"/>
              <p:nvPr/>
            </p:nvSpPr>
            <p:spPr>
              <a:xfrm>
                <a:off x="157018" y="64655"/>
                <a:ext cx="1111134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两相邻时刻移动机器人绕圆弧运动的角度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两相邻时刻移动机器人航向角的变化量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左右轮的间距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右轮比左轮多走的距离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移动机器人圆弧运动的半径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分别表示左右轮的线速度，等于左右轮的角速度乘以轮子半径。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D81444E-0B23-1D3D-7245-6C3881A7B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8" y="64655"/>
                <a:ext cx="11111346" cy="1754326"/>
              </a:xfrm>
              <a:prstGeom prst="rect">
                <a:avLst/>
              </a:prstGeom>
              <a:blipFill>
                <a:blip r:embed="rId5"/>
                <a:stretch>
                  <a:fillRect t="-1742" b="-5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24EC1C-270C-D0F0-9A17-55E3FD8EA5E8}"/>
                  </a:ext>
                </a:extLst>
              </p:cNvPr>
              <p:cNvSpPr txBox="1"/>
              <p:nvPr/>
            </p:nvSpPr>
            <p:spPr>
              <a:xfrm>
                <a:off x="108375" y="1837454"/>
                <a:ext cx="5940000" cy="102637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移动机器人前进速度等于左右轮线速度的平均，即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24EC1C-270C-D0F0-9A17-55E3FD8EA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5" y="1837454"/>
                <a:ext cx="5940000" cy="1026371"/>
              </a:xfrm>
              <a:prstGeom prst="rect">
                <a:avLst/>
              </a:prstGeom>
              <a:blipFill>
                <a:blip r:embed="rId6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E75265-01AF-2F93-961E-AB26E0EA6E3A}"/>
                  </a:ext>
                </a:extLst>
              </p:cNvPr>
              <p:cNvSpPr txBox="1"/>
              <p:nvPr/>
            </p:nvSpPr>
            <p:spPr>
              <a:xfrm>
                <a:off x="108375" y="2916126"/>
                <a:ext cx="5940000" cy="235577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在相邻时刻，角度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变化很小，有如下的近似：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)∆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可得到机器人绕圆心运动的角速度，即机器人航向角变化的速度：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CE75265-01AF-2F93-961E-AB26E0EA6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5" y="2916126"/>
                <a:ext cx="5940000" cy="2355773"/>
              </a:xfrm>
              <a:prstGeom prst="rect">
                <a:avLst/>
              </a:prstGeom>
              <a:blipFill>
                <a:blip r:embed="rId7"/>
                <a:stretch>
                  <a:fillRect l="-820" r="-4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2D23850-23BC-2D3B-ABAC-A5D2A376829A}"/>
                  </a:ext>
                </a:extLst>
              </p:cNvPr>
              <p:cNvSpPr txBox="1"/>
              <p:nvPr/>
            </p:nvSpPr>
            <p:spPr>
              <a:xfrm>
                <a:off x="108375" y="5628488"/>
                <a:ext cx="5940000" cy="111684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机器人圆弧运动半径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𝑙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2(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2D23850-23BC-2D3B-ABAC-A5D2A3768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5" y="5628488"/>
                <a:ext cx="5940000" cy="1116844"/>
              </a:xfrm>
              <a:prstGeom prst="rect">
                <a:avLst/>
              </a:prstGeom>
              <a:blipFill>
                <a:blip r:embed="rId8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770F52-DE91-5855-7BF3-5AE073D7BA2F}"/>
                  </a:ext>
                </a:extLst>
              </p:cNvPr>
              <p:cNvSpPr txBox="1"/>
              <p:nvPr/>
            </p:nvSpPr>
            <p:spPr>
              <a:xfrm>
                <a:off x="6640945" y="350982"/>
                <a:ext cx="5052291" cy="92333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用</a:t>
                </a:r>
                <a:r>
                  <a:rPr lang="en-US" altLang="zh-CN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表示移动机器人轮子半径，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分别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表示左右轮的角速度。有：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Times New Roman" panose="020206030504050203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2770F52-DE91-5855-7BF3-5AE073D7B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945" y="350982"/>
                <a:ext cx="5052291" cy="923330"/>
              </a:xfrm>
              <a:prstGeom prst="rect">
                <a:avLst/>
              </a:prstGeom>
              <a:blipFill>
                <a:blip r:embed="rId9"/>
                <a:stretch>
                  <a:fillRect l="-965" t="-4636" r="-3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60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B866A62-D3FA-7624-66F7-D58A89D5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873" y="361950"/>
            <a:ext cx="4314825" cy="3067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5DFFF4-BC04-933E-1D20-1DAEE1D3F105}"/>
                  </a:ext>
                </a:extLst>
              </p:cNvPr>
              <p:cNvSpPr txBox="1"/>
              <p:nvPr/>
            </p:nvSpPr>
            <p:spPr>
              <a:xfrm>
                <a:off x="93306" y="214604"/>
                <a:ext cx="6746033" cy="6370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机器人不能纵向移动，只能前进和旋转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考虑一个很小的时间间隔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𝑡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内，机器人移动距离很短，可以近似为直线，即沿机器人坐标系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Times New Roman" panose="02020603050405020304" pitchFamily="18" charset="0"/>
                          </a:rPr>
                          <m:t>𝑟𝑜𝑏𝑜𝑡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移动</m:t>
                    </m:r>
                    <m:r>
                      <a:rPr lang="zh-CN" altLang="en-US" b="0" i="1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了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×∆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𝑡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。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将该距离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Times New Roman" panose="020206030504050203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分别投影到世界坐标系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轴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轴，有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𝑡𝑐𝑜𝑠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ea typeface="Cambria Math" panose="02040503050406030204" pitchFamily="18" charset="0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𝑡𝑠𝑖𝑛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ea typeface="Cambria Math" panose="02040503050406030204" pitchFamily="18" charset="0"/>
                  <a:sym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同时，在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𝑡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时间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内角度变化为：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𝑡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华文楷体" panose="02010600040101010101" pitchFamily="2" charset="-122"/>
                        <a:sym typeface="Times New Roman" panose="02020603050405020304" pitchFamily="18" charset="0"/>
                      </a:rPr>
                      <m:t>很小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，取极限有：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𝑣𝑐𝑜𝑠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𝑣𝑐𝑜𝑠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b="0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𝜔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  <m:t>𝑙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Times New Roman" panose="02020603050405020304" pitchFamily="18" charset="0"/>
                      </a:rPr>
                      <m:t>分别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华文楷体" panose="02010600040101010101" pitchFamily="2" charset="-122"/>
                    <a:sym typeface="Times New Roman" panose="02020603050405020304" pitchFamily="18" charset="0"/>
                  </a:rPr>
                  <a:t>表示左右轮角速度。将以上格式转换为状态空间表达，有：</a:t>
                </a:r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sym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sym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sym typeface="Times New Roman" panose="02020603050405020304" pitchFamily="18" charset="0"/>
                                  </a:rPr>
                                  <m:t>sin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sym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sym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sym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sym typeface="Times New Roman" panose="020206030504050203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sym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sym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−2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华文楷体" panose="02010600040101010101" pitchFamily="2" charset="-122"/>
                                  <a:sym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华文楷体" panose="02010600040101010101" pitchFamily="2" charset="-122"/>
                                        <a:sym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E5DFFF4-BC04-933E-1D20-1DAEE1D3F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" y="214604"/>
                <a:ext cx="6746033" cy="6370462"/>
              </a:xfrm>
              <a:prstGeom prst="rect">
                <a:avLst/>
              </a:prstGeom>
              <a:blipFill>
                <a:blip r:embed="rId3"/>
                <a:stretch>
                  <a:fillRect l="-723" t="-383" r="-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50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4523E89-F8E9-3EFF-B6AA-10B93BCA838E}"/>
              </a:ext>
            </a:extLst>
          </p:cNvPr>
          <p:cNvSpPr txBox="1"/>
          <p:nvPr/>
        </p:nvSpPr>
        <p:spPr>
          <a:xfrm>
            <a:off x="2153939" y="2875002"/>
            <a:ext cx="78841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差速轮小车算法介绍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79555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3AD4C1C-6D56-DB7F-71A2-0C2FFF0DBAAB}"/>
                  </a:ext>
                </a:extLst>
              </p:cNvPr>
              <p:cNvSpPr/>
              <p:nvPr/>
            </p:nvSpPr>
            <p:spPr>
              <a:xfrm>
                <a:off x="6510803" y="790648"/>
                <a:ext cx="1986929" cy="96940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𝑣𝑐𝑜𝑠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𝑣𝑐𝑜𝑠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Times New Roman" panose="020206030504050203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𝜔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3AD4C1C-6D56-DB7F-71A2-0C2FFF0DB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803" y="790648"/>
                <a:ext cx="1986929" cy="9694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3E6E9AE-0D53-F5B2-06CA-08E6986A64AD}"/>
              </a:ext>
            </a:extLst>
          </p:cNvPr>
          <p:cNvCxnSpPr/>
          <p:nvPr/>
        </p:nvCxnSpPr>
        <p:spPr>
          <a:xfrm>
            <a:off x="5232018" y="1292537"/>
            <a:ext cx="12787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78B641E-DFCA-9C49-B2A0-DB6B1F9028A2}"/>
                  </a:ext>
                </a:extLst>
              </p:cNvPr>
              <p:cNvSpPr txBox="1"/>
              <p:nvPr/>
            </p:nvSpPr>
            <p:spPr>
              <a:xfrm>
                <a:off x="5528510" y="923205"/>
                <a:ext cx="685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𝑣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，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78B641E-DFCA-9C49-B2A0-DB6B1F90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510" y="923205"/>
                <a:ext cx="6857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E036942-8EE4-31F7-FF60-36ED084739DA}"/>
                  </a:ext>
                </a:extLst>
              </p:cNvPr>
              <p:cNvSpPr/>
              <p:nvPr/>
            </p:nvSpPr>
            <p:spPr>
              <a:xfrm>
                <a:off x="3475836" y="1048468"/>
                <a:ext cx="1756180" cy="488138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控制器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E036942-8EE4-31F7-FF60-36ED08473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6" y="1048468"/>
                <a:ext cx="1756180" cy="488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0FCAEAB-0C7E-7875-90E5-1B97C42E4925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497732" y="1273057"/>
            <a:ext cx="1506812" cy="22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7440E44D-9DA0-9F1D-3070-E72D8DF743C5}"/>
              </a:ext>
            </a:extLst>
          </p:cNvPr>
          <p:cNvCxnSpPr>
            <a:cxnSpLocks/>
            <a:stCxn id="2" idx="2"/>
            <a:endCxn id="17" idx="3"/>
          </p:cNvCxnSpPr>
          <p:nvPr/>
        </p:nvCxnSpPr>
        <p:spPr>
          <a:xfrm rot="5400000">
            <a:off x="6963490" y="1784756"/>
            <a:ext cx="565485" cy="5160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AF303E-B317-10D2-4F5A-EDB405EFE9B4}"/>
              </a:ext>
            </a:extLst>
          </p:cNvPr>
          <p:cNvCxnSpPr>
            <a:cxnSpLocks/>
          </p:cNvCxnSpPr>
          <p:nvPr/>
        </p:nvCxnSpPr>
        <p:spPr>
          <a:xfrm flipV="1">
            <a:off x="1969024" y="1290245"/>
            <a:ext cx="1506812" cy="22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751BFD-2DE9-F837-1FAA-925D6FF17DD8}"/>
                  </a:ext>
                </a:extLst>
              </p:cNvPr>
              <p:cNvSpPr/>
              <p:nvPr/>
            </p:nvSpPr>
            <p:spPr>
              <a:xfrm>
                <a:off x="5232016" y="2081466"/>
                <a:ext cx="1756180" cy="488138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sym typeface="Times New Roman" panose="02020603050405020304" pitchFamily="18" charset="0"/>
                        </a:rPr>
                        <m:t>倾角传感器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sym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751BFD-2DE9-F837-1FAA-925D6FF17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016" y="2081466"/>
                <a:ext cx="1756180" cy="4881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D7CB1AF6-5064-5FA4-744D-123BF46B7C6D}"/>
              </a:ext>
            </a:extLst>
          </p:cNvPr>
          <p:cNvCxnSpPr>
            <a:cxnSpLocks/>
            <a:stCxn id="17" idx="1"/>
            <a:endCxn id="10" idx="2"/>
          </p:cNvCxnSpPr>
          <p:nvPr/>
        </p:nvCxnSpPr>
        <p:spPr>
          <a:xfrm rot="10800000">
            <a:off x="4353926" y="1536607"/>
            <a:ext cx="878090" cy="78892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0992BA1-4018-FD85-D3AA-6ED16B824A85}"/>
                  </a:ext>
                </a:extLst>
              </p:cNvPr>
              <p:cNvSpPr txBox="1"/>
              <p:nvPr/>
            </p:nvSpPr>
            <p:spPr>
              <a:xfrm>
                <a:off x="4644404" y="1956203"/>
                <a:ext cx="3489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0992BA1-4018-FD85-D3AA-6ED16B82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404" y="1956203"/>
                <a:ext cx="3489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B051B5-6AA9-D13F-B055-C77F228A6119}"/>
                  </a:ext>
                </a:extLst>
              </p:cNvPr>
              <p:cNvSpPr txBox="1"/>
              <p:nvPr/>
            </p:nvSpPr>
            <p:spPr>
              <a:xfrm>
                <a:off x="2139472" y="903725"/>
                <a:ext cx="685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参考信号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B051B5-6AA9-D13F-B055-C77F228A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472" y="903725"/>
                <a:ext cx="685799" cy="369332"/>
              </a:xfrm>
              <a:prstGeom prst="rect">
                <a:avLst/>
              </a:prstGeom>
              <a:blipFill>
                <a:blip r:embed="rId7"/>
                <a:stretch>
                  <a:fillRect l="-3571" r="-64286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DE584B-6EF2-DB42-E0E7-1C869C39BF74}"/>
                  </a:ext>
                </a:extLst>
              </p:cNvPr>
              <p:cNvSpPr txBox="1"/>
              <p:nvPr/>
            </p:nvSpPr>
            <p:spPr>
              <a:xfrm>
                <a:off x="8727048" y="903725"/>
                <a:ext cx="685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系统输出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EDE584B-6EF2-DB42-E0E7-1C869C39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048" y="903725"/>
                <a:ext cx="685799" cy="369332"/>
              </a:xfrm>
              <a:prstGeom prst="rect">
                <a:avLst/>
              </a:prstGeom>
              <a:blipFill>
                <a:blip r:embed="rId8"/>
                <a:stretch>
                  <a:fillRect l="-3571" r="-64286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>
            <a:extLst>
              <a:ext uri="{FF2B5EF4-FFF2-40B4-BE49-F238E27FC236}">
                <a16:creationId xmlns:a16="http://schemas.microsoft.com/office/drawing/2014/main" id="{181E1104-94DD-F43A-A40E-FCE40A1CAC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885"/>
          <a:stretch/>
        </p:blipFill>
        <p:spPr>
          <a:xfrm>
            <a:off x="823517" y="3242862"/>
            <a:ext cx="4772025" cy="116186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66BFAFB-627A-1678-CDB9-606D9D762AA9}"/>
              </a:ext>
            </a:extLst>
          </p:cNvPr>
          <p:cNvSpPr txBox="1"/>
          <p:nvPr/>
        </p:nvSpPr>
        <p:spPr>
          <a:xfrm>
            <a:off x="5694390" y="3514231"/>
            <a:ext cx="910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线性化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D7460A5-8D83-B702-95FA-E6AF0D11BD8B}"/>
              </a:ext>
            </a:extLst>
          </p:cNvPr>
          <p:cNvCxnSpPr>
            <a:cxnSpLocks/>
          </p:cNvCxnSpPr>
          <p:nvPr/>
        </p:nvCxnSpPr>
        <p:spPr>
          <a:xfrm flipV="1">
            <a:off x="5431575" y="3883563"/>
            <a:ext cx="1506812" cy="22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E32D97BD-0718-06E1-04D5-3863AEEF91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933"/>
          <a:stretch/>
        </p:blipFill>
        <p:spPr>
          <a:xfrm>
            <a:off x="6703342" y="3114463"/>
            <a:ext cx="4181475" cy="154640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3154B05-5DD5-FDED-269F-13EBDF664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6851" y="4651063"/>
            <a:ext cx="65341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4523E89-F8E9-3EFF-B6AA-10B93BCA838E}"/>
              </a:ext>
            </a:extLst>
          </p:cNvPr>
          <p:cNvSpPr txBox="1"/>
          <p:nvPr/>
        </p:nvSpPr>
        <p:spPr>
          <a:xfrm>
            <a:off x="1274058" y="2875002"/>
            <a:ext cx="964388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600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差速轮小车平台框架介绍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513760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D982F93-FF31-7B5D-BA0C-5BA62CB59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81" y="511583"/>
            <a:ext cx="3743017" cy="2806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498AD0-0DFB-40E0-0797-9C78586EF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5" y="535915"/>
            <a:ext cx="4883292" cy="3661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C2E9CB-E83C-1BE3-7104-C4F8188C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2" y="3540251"/>
            <a:ext cx="4251156" cy="3187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9BE197E-46F8-8A04-F523-76F766BA054C}"/>
              </a:ext>
            </a:extLst>
          </p:cNvPr>
          <p:cNvSpPr/>
          <p:nvPr/>
        </p:nvSpPr>
        <p:spPr>
          <a:xfrm>
            <a:off x="2028180" y="1010653"/>
            <a:ext cx="1760049" cy="127190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4F62C93-9835-CD16-9E9B-DCAE3619B8EC}"/>
              </a:ext>
            </a:extLst>
          </p:cNvPr>
          <p:cNvSpPr/>
          <p:nvPr/>
        </p:nvSpPr>
        <p:spPr>
          <a:xfrm>
            <a:off x="963888" y="642840"/>
            <a:ext cx="1683059" cy="4984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启明欣欣</a:t>
            </a:r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F407</a:t>
            </a: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控制板</a:t>
            </a:r>
            <a:endParaRPr lang="zh-CN" altLang="en-US" b="1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20B8AC6-FB2C-7CF4-3A61-62BD80FDC286}"/>
              </a:ext>
            </a:extLst>
          </p:cNvPr>
          <p:cNvSpPr/>
          <p:nvPr/>
        </p:nvSpPr>
        <p:spPr>
          <a:xfrm>
            <a:off x="3972497" y="866274"/>
            <a:ext cx="1200058" cy="87314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12857DD-E511-7A9A-94E1-18C2B370832F}"/>
              </a:ext>
            </a:extLst>
          </p:cNvPr>
          <p:cNvSpPr/>
          <p:nvPr/>
        </p:nvSpPr>
        <p:spPr>
          <a:xfrm>
            <a:off x="4546937" y="508135"/>
            <a:ext cx="1617670" cy="5016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IMU</a:t>
            </a:r>
          </a:p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（可提供偏航角）</a:t>
            </a:r>
            <a:endParaRPr lang="zh-CN" altLang="en-US" sz="1400" b="1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4599E34-ECB0-F93A-C500-B219ACE26423}"/>
              </a:ext>
            </a:extLst>
          </p:cNvPr>
          <p:cNvSpPr/>
          <p:nvPr/>
        </p:nvSpPr>
        <p:spPr>
          <a:xfrm>
            <a:off x="7920216" y="5782033"/>
            <a:ext cx="886900" cy="61876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323175D-5DFA-22F6-71F1-B1D73ACDD614}"/>
              </a:ext>
            </a:extLst>
          </p:cNvPr>
          <p:cNvSpPr/>
          <p:nvPr/>
        </p:nvSpPr>
        <p:spPr>
          <a:xfrm>
            <a:off x="2510590" y="2757301"/>
            <a:ext cx="1277640" cy="94842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E1D2DE9-712A-81FE-5324-4745359EE672}"/>
              </a:ext>
            </a:extLst>
          </p:cNvPr>
          <p:cNvCxnSpPr/>
          <p:nvPr/>
        </p:nvCxnSpPr>
        <p:spPr>
          <a:xfrm flipV="1">
            <a:off x="1605868" y="3603641"/>
            <a:ext cx="929297" cy="142808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A9A1597-8052-9A44-A50F-E431CCC6C31B}"/>
              </a:ext>
            </a:extLst>
          </p:cNvPr>
          <p:cNvSpPr txBox="1"/>
          <p:nvPr/>
        </p:nvSpPr>
        <p:spPr>
          <a:xfrm>
            <a:off x="1242690" y="5043293"/>
            <a:ext cx="35424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按钮为小车电源；</a:t>
            </a:r>
            <a:endParaRPr lang="en-US" altLang="zh-CN" b="1" dirty="0"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红色按钮为硬件急停开关，按下急停开关后所有硬件将断电；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E678C69-D0AC-D12C-1051-FBB6393D750C}"/>
              </a:ext>
            </a:extLst>
          </p:cNvPr>
          <p:cNvSpPr/>
          <p:nvPr/>
        </p:nvSpPr>
        <p:spPr>
          <a:xfrm>
            <a:off x="7298582" y="5633604"/>
            <a:ext cx="599289" cy="429127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E35787B-2640-DC02-4C12-9277CB9B9FE6}"/>
              </a:ext>
            </a:extLst>
          </p:cNvPr>
          <p:cNvCxnSpPr>
            <a:cxnSpLocks/>
          </p:cNvCxnSpPr>
          <p:nvPr/>
        </p:nvCxnSpPr>
        <p:spPr>
          <a:xfrm flipV="1">
            <a:off x="7897871" y="4252136"/>
            <a:ext cx="2080317" cy="143606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2B573AE-46A4-90E5-7B93-21EAA3D3B143}"/>
              </a:ext>
            </a:extLst>
          </p:cNvPr>
          <p:cNvSpPr/>
          <p:nvPr/>
        </p:nvSpPr>
        <p:spPr>
          <a:xfrm>
            <a:off x="8651590" y="6151917"/>
            <a:ext cx="1042426" cy="4816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鲁班猫</a:t>
            </a:r>
            <a:endParaRPr lang="zh-CN" altLang="en-US" sz="20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D8D1BC6-597D-3A20-6CED-A6217218434C}"/>
              </a:ext>
            </a:extLst>
          </p:cNvPr>
          <p:cNvSpPr txBox="1"/>
          <p:nvPr/>
        </p:nvSpPr>
        <p:spPr>
          <a:xfrm>
            <a:off x="9978188" y="4029634"/>
            <a:ext cx="2240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红色按钮为软件急停开关，按下急停开关后电机驱动板将停止输出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90288437-5CF7-D0D8-3C6E-D74AE82555D9}"/>
              </a:ext>
            </a:extLst>
          </p:cNvPr>
          <p:cNvSpPr/>
          <p:nvPr/>
        </p:nvSpPr>
        <p:spPr>
          <a:xfrm>
            <a:off x="7869230" y="892059"/>
            <a:ext cx="1824786" cy="89549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06F6359-84EA-46F1-D269-0330EC4DFD35}"/>
              </a:ext>
            </a:extLst>
          </p:cNvPr>
          <p:cNvSpPr/>
          <p:nvPr/>
        </p:nvSpPr>
        <p:spPr>
          <a:xfrm>
            <a:off x="8938029" y="305101"/>
            <a:ext cx="1209015" cy="6754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  <a:t>电机驱动板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52066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</TotalTime>
  <Words>910</Words>
  <Application>Microsoft Office PowerPoint</Application>
  <PresentationFormat>宽屏</PresentationFormat>
  <Paragraphs>126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-apple-system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妹 曹</dc:creator>
  <cp:lastModifiedBy>sh he</cp:lastModifiedBy>
  <cp:revision>93</cp:revision>
  <dcterms:created xsi:type="dcterms:W3CDTF">2024-03-25T03:30:26Z</dcterms:created>
  <dcterms:modified xsi:type="dcterms:W3CDTF">2024-05-14T16:14:26Z</dcterms:modified>
</cp:coreProperties>
</file>